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5" r:id="rId2"/>
  </p:sldMasterIdLst>
  <p:notesMasterIdLst>
    <p:notesMasterId r:id="rId19"/>
  </p:notesMasterIdLst>
  <p:handoutMasterIdLst>
    <p:handoutMasterId r:id="rId20"/>
  </p:handoutMasterIdLst>
  <p:sldIdLst>
    <p:sldId id="529" r:id="rId3"/>
    <p:sldId id="334" r:id="rId4"/>
    <p:sldId id="531" r:id="rId5"/>
    <p:sldId id="530" r:id="rId6"/>
    <p:sldId id="326" r:id="rId7"/>
    <p:sldId id="353" r:id="rId8"/>
    <p:sldId id="521" r:id="rId9"/>
    <p:sldId id="526" r:id="rId10"/>
    <p:sldId id="256" r:id="rId11"/>
    <p:sldId id="257" r:id="rId12"/>
    <p:sldId id="258" r:id="rId13"/>
    <p:sldId id="259" r:id="rId14"/>
    <p:sldId id="260" r:id="rId15"/>
    <p:sldId id="262" r:id="rId16"/>
    <p:sldId id="532" r:id="rId17"/>
    <p:sldId id="533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C6D5"/>
    <a:srgbClr val="059ABD"/>
    <a:srgbClr val="0A97B8"/>
    <a:srgbClr val="035366"/>
    <a:srgbClr val="071315"/>
    <a:srgbClr val="13394C"/>
    <a:srgbClr val="BFBFBF"/>
    <a:srgbClr val="0D323E"/>
    <a:srgbClr val="0E4549"/>
    <a:srgbClr val="104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1" autoAdjust="0"/>
    <p:restoredTop sz="79893" autoAdjust="0"/>
  </p:normalViewPr>
  <p:slideViewPr>
    <p:cSldViewPr>
      <p:cViewPr varScale="1">
        <p:scale>
          <a:sx n="103" d="100"/>
          <a:sy n="103" d="100"/>
        </p:scale>
        <p:origin x="17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35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4CDB8-3BE2-8144-8DB1-173BF0A086F0}" type="datetimeFigureOut">
              <a:rPr lang="en-US" smtClean="0"/>
              <a:t>1/20/22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39F9C-291C-9745-B4AE-84F502AD67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1023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B56C3-8D3F-44A0-B772-16A0243B8BA2}" type="datetimeFigureOut">
              <a:rPr lang="nl-NL" smtClean="0"/>
              <a:t>20-01-2022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3623E-4A83-48F8-ACA5-0DDBC3C57AE3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5179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623E-4A83-48F8-ACA5-0DDBC3C57AE3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0440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46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623E-4A83-48F8-ACA5-0DDBC3C57AE3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99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623E-4A83-48F8-ACA5-0DDBC3C57AE3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516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623E-4A83-48F8-ACA5-0DDBC3C57AE3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721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67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76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" name="Google Shape;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11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658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16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1E82-63BA-1642-8D83-8F1B83797AF3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2DD7-A35B-324D-93D9-1E8E27EB0D62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D9659-2347-0F45-8A63-270EEF4B50FE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6D04-84DE-4D49-A9BA-E1BFAEC74A91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/>
              <a:t>Click to add photo album title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date and other details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GB" sz="2000" dirty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5BD3C56-3B6A-2346-A6C5-2EF8F3F325D7}" type="datetime1">
              <a:rPr lang="en-US" sz="1200" smtClean="0">
                <a:solidFill>
                  <a:schemeClr val="tx2"/>
                </a:solidFill>
              </a:rPr>
              <a:t>1/20/22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7097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311700" y="848967"/>
            <a:ext cx="8520600" cy="5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90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7" name="Google Shape;1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00" y="5080000"/>
            <a:ext cx="1323400" cy="1764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891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72CC-EAAF-4E0D-9901-C506E1E0E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D0AFE-D929-4F19-BB5B-375E66AA2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4E3FD-E1B8-459A-9354-FED3458A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28CC210-F396-8445-9B01-D759628F334F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D15BE-A0DE-4C89-989F-08E097F7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C4DCE-508C-4967-8A7C-6F2FD485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62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B77E-1E4F-42A9-A16E-FCDEC8AB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B2643-F236-4512-9139-B52FF4AF7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8E29D-536A-4270-8608-FD7902DB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FF4AADC-6DED-5E44-9D61-B7A8D641FFB1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CC1C0-89DD-48B0-AA15-C67FC69F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81FA6-DD8C-4EB8-9F29-2746BF77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9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283C-1969-4891-8972-AB7D04C2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405FB-A4C0-41A1-8FDA-20E3AEB41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994A1-2FAD-4CA6-9DFC-B5AA05AB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CE0354-A050-1F4D-9FC3-182F4DAA75BD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7B213-871A-46F7-91A8-22DEDB49E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65BC9-2B56-4C63-B765-4BC1912D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23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72E6-A6A8-4289-A9C4-53505170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32E9B-88F5-4C2F-911F-503213635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21E64-57FD-4B14-8365-0C82B7BF9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1EA86-07DF-43F5-BBB2-52186D0E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257489B-9291-EA45-9792-A7B6C767A0DD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9FC5D-A140-4C6C-B057-45861560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92601-8DBD-424D-A097-73386300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86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F9801-8940-45CC-BA04-0E0D8D84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45DE7-2FC5-4B34-95F3-963057423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8051D-328B-466B-9F5D-1F66E6343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C941E-CBA3-4B72-8A10-18C28A61C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3B94C-2AFF-4370-9FC6-B716C5489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7CCC8-D7D7-4CAD-886B-BE05949A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8FF6104-0C47-E241-BF3A-46346081C52C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D151D-1B77-4F74-9514-7310F78C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A260F-18F7-4F87-9024-2230BD0D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4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F6B3-D7E1-904F-982D-16971DBDCE26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D0E8-C4C6-4707-9E87-4DDDA3C0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5C7B7-7D70-44C4-B78E-817862B0C5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DE0F42-FFC1-404A-BE16-C5F5FAF1755E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E637-D02B-4628-945C-2BACD215C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F675F-A5BB-4D7C-942B-BB3C7A04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461B8-A1BB-4DA0-B237-5735B37B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386CAC-4BAB-E44A-B6A6-501FCA69A4B5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66E8D-86FC-4FE9-A5CD-E0B24332B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7BD93-62A1-444C-9AF4-CDC11DD2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37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CB37-7FF5-4224-850E-DA83EC3D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FC685-7DB0-4AE8-94AD-43225024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069E7-1F62-4121-A636-56CB8CEC6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15BD9-2228-4720-9B29-5182F2EC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EBBB827-27EE-5749-9E9B-2B9A5D2945A0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324AD-BD78-4FB6-8FC1-4F455E36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FC671-5B9E-4208-A3FA-A9957C92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67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6A72-4E96-4E4F-B943-9F295FAD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DA123-E77D-479A-9917-E80D67A21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63DE5-F7C8-49A2-8714-6E201434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1B244-F796-4185-816C-569376D1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E343C2-64E2-8844-AF6F-F8360F995BDB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7773E-53E9-46EF-AC34-081F287A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BB9B2-EF6C-4109-BE04-A3DC7728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09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6355-EC5D-424E-8C80-710BAEEB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A3FD3-4F39-49FC-8765-6E3C32B4F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FA23E-83FD-4DEA-877B-9DFD57B8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F9FAA80-0557-2D4D-90C6-3C427231E51F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FF4A9-1A6F-460B-AFCD-36D2B368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53432-0EEA-427D-88A9-B202ADBB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738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23A4DF-4645-4FBD-B58A-F28787A54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B95CC-D6E2-4E52-B10B-AC3248A2A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9F227-7B36-4168-91BF-338BCC0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E236923-9DB6-1B47-B073-0AE5940C01AA}" type="datetime1">
              <a:rPr lang="en-US" smtClean="0"/>
              <a:t>1/20/22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894-8262-4389-90F8-6FEAC1BF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9E93F-A2B9-43C7-89C3-0004CF5A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8F30AE0-2091-4DE5-BD76-1D3EA78261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4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C9C4-0811-F042-9808-F9BB413AF9FB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B0D-92C2-8D4C-AB93-A2905C1387F8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E87-3149-3945-9A28-DB74FD72E239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1A3-577F-934C-BDCA-6903FFBE22F1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F7F4-7657-404D-BA23-66C8DF2E7E34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1363-AA35-CE4D-AA8D-D9A1E91AF685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58BA-B4F6-4340-ABF2-A1AB621064AA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104BCD9-BEE9-2C47-AE35-0D2EB878F699}" type="datetime1">
              <a:rPr lang="en-US" smtClean="0"/>
              <a:t>1/20/22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9096D49-DAE3-40DE-93E0-41688E0A5016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Image 10" descr="Moon_Village_Association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07" y="188640"/>
            <a:ext cx="792088" cy="79208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88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06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26" Type="http://schemas.openxmlformats.org/officeDocument/2006/relationships/image" Target="../media/image76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5" Type="http://schemas.openxmlformats.org/officeDocument/2006/relationships/image" Target="../media/image75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1.jpg"/><Relationship Id="rId24" Type="http://schemas.openxmlformats.org/officeDocument/2006/relationships/image" Target="../media/image74.jp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jpg"/><Relationship Id="rId10" Type="http://schemas.openxmlformats.org/officeDocument/2006/relationships/image" Target="../media/image60.png"/><Relationship Id="rId19" Type="http://schemas.openxmlformats.org/officeDocument/2006/relationships/image" Target="../media/image69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g"/><Relationship Id="rId22" Type="http://schemas.openxmlformats.org/officeDocument/2006/relationships/image" Target="../media/image72.jpg"/><Relationship Id="rId27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://www.moonvillageassociation.org/" TargetMode="Externa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oonvillageassociation.org/" TargetMode="Externa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moonvillageassociation.org/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hyperlink" Target="http://www.moonvillageassociat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nature, crater, black, sitting&#10;&#10;Description generated with very high confidence">
            <a:extLst>
              <a:ext uri="{FF2B5EF4-FFF2-40B4-BE49-F238E27FC236}">
                <a16:creationId xmlns:a16="http://schemas.microsoft.com/office/drawing/2014/main" id="{B47BF280-2F91-4CD0-8B34-7C93880B5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7315"/>
          <a:stretch/>
        </p:blipFill>
        <p:spPr>
          <a:xfrm>
            <a:off x="3108318" y="453494"/>
            <a:ext cx="2927364" cy="2757424"/>
          </a:xfrm>
          <a:prstGeom prst="rect">
            <a:avLst/>
          </a:prstGeom>
        </p:spPr>
      </p:pic>
      <p:pic>
        <p:nvPicPr>
          <p:cNvPr id="6" name="Image 5" descr="mo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08466"/>
            <a:ext cx="1447480" cy="1447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6136" y="5867985"/>
            <a:ext cx="3105327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>
              <a:spcAft>
                <a:spcPts val="300"/>
              </a:spcAft>
            </a:pPr>
            <a:r>
              <a:rPr lang="en-US" sz="1400" baseline="30000" dirty="0" err="1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Liceo</a:t>
            </a:r>
            <a:r>
              <a:rPr lang="en-US" sz="1400" baseline="300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400" baseline="30000" dirty="0" err="1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Scientifico</a:t>
            </a:r>
            <a:r>
              <a:rPr lang="en-US" sz="1400" baseline="300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400" baseline="30000" dirty="0" err="1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A.Einstein</a:t>
            </a:r>
            <a:endParaRPr lang="en-US" sz="1400" baseline="30000"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  <a:p>
            <a:pPr lvl="1" algn="r">
              <a:spcAft>
                <a:spcPts val="300"/>
              </a:spcAft>
            </a:pPr>
            <a:r>
              <a:rPr lang="en-US" sz="1400" baseline="30000" dirty="0" err="1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Cerignola</a:t>
            </a:r>
            <a:br>
              <a:rPr lang="en-US" sz="14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</a:br>
            <a:r>
              <a:rPr lang="en-US" sz="14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20 </a:t>
            </a:r>
            <a:r>
              <a:rPr lang="en-US" sz="1400" dirty="0" err="1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Gennaio</a:t>
            </a:r>
            <a:r>
              <a:rPr lang="en-US" sz="14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 2022</a:t>
            </a:r>
          </a:p>
          <a:p>
            <a:pPr lvl="1" algn="ctr">
              <a:spcAft>
                <a:spcPts val="300"/>
              </a:spcAft>
            </a:pPr>
            <a:r>
              <a:rPr lang="en-US" sz="14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    </a:t>
            </a:r>
            <a:endParaRPr lang="en-GB" sz="1600"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endParaRPr lang="en-GB"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3848A-EABC-4A30-AC69-CF473FE0668A}"/>
              </a:ext>
            </a:extLst>
          </p:cNvPr>
          <p:cNvSpPr txBox="1"/>
          <p:nvPr/>
        </p:nvSpPr>
        <p:spPr>
          <a:xfrm>
            <a:off x="1475656" y="3260148"/>
            <a:ext cx="65808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Verso la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Generazione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Villagio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Giuseppe Reibaldi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06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933" y="3424741"/>
            <a:ext cx="3899394" cy="219722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311700" y="332656"/>
            <a:ext cx="8520600" cy="11613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600" dirty="0"/>
              <a:t>          Some of the Recent Activities</a:t>
            </a:r>
            <a:endParaRPr sz="3600" dirty="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311700" y="1493975"/>
            <a:ext cx="8520600" cy="3932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Jordan: Spacesuit and rover competition</a:t>
            </a:r>
            <a:endParaRPr/>
          </a:p>
          <a:p>
            <a:r>
              <a:rPr lang="en"/>
              <a:t>Italy: Thursday of Galassica</a:t>
            </a:r>
            <a:endParaRPr/>
          </a:p>
          <a:p>
            <a:r>
              <a:rPr lang="en"/>
              <a:t>Egypt: Social media promotion, SG[Egypt]</a:t>
            </a:r>
            <a:endParaRPr/>
          </a:p>
          <a:p>
            <a:r>
              <a:rPr lang="en"/>
              <a:t>Africa: has been focused on recruitment</a:t>
            </a:r>
            <a:endParaRPr/>
          </a:p>
          <a:p>
            <a:r>
              <a:rPr lang="en"/>
              <a:t>Greece: Moon 2069 – A way forward</a:t>
            </a:r>
            <a:endParaRPr/>
          </a:p>
        </p:txBody>
      </p:sp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2196" y="1833076"/>
            <a:ext cx="2016224" cy="240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9491" y="5319697"/>
            <a:ext cx="431707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19" y="3814720"/>
            <a:ext cx="2772674" cy="2772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32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311700" y="397060"/>
            <a:ext cx="8520600" cy="17614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>
              <a:buSzPct val="111111"/>
            </a:pPr>
            <a:r>
              <a:rPr lang="en" dirty="0"/>
              <a:t> </a:t>
            </a:r>
            <a:r>
              <a:rPr lang="en" sz="4000" dirty="0"/>
              <a:t>TOWARDS THE LUNAR GENERATION                </a:t>
            </a:r>
            <a:br>
              <a:rPr lang="en" sz="4000" dirty="0"/>
            </a:br>
            <a:r>
              <a:rPr lang="en" sz="4000" dirty="0"/>
              <a:t>                    WORKSHOP </a:t>
            </a:r>
            <a:r>
              <a:rPr lang="en" dirty="0"/>
              <a:t>July 2021</a:t>
            </a:r>
            <a:endParaRPr dirty="0"/>
          </a:p>
          <a:p>
            <a:pPr>
              <a:buSzPct val="138614"/>
            </a:pPr>
            <a:r>
              <a:rPr lang="en" sz="2244" dirty="0"/>
              <a:t>Sponsors and Partners</a:t>
            </a:r>
            <a:endParaRPr sz="2244" dirty="0"/>
          </a:p>
        </p:txBody>
      </p:sp>
      <p:pic>
        <p:nvPicPr>
          <p:cNvPr id="47" name="Google Shape;47;p6"/>
          <p:cNvPicPr preferRelativeResize="0"/>
          <p:nvPr/>
        </p:nvPicPr>
        <p:blipFill rotWithShape="1">
          <a:blip r:embed="rId3">
            <a:alphaModFix/>
          </a:blip>
          <a:srcRect l="-3878" r="-11902" b="-15780"/>
          <a:stretch/>
        </p:blipFill>
        <p:spPr>
          <a:xfrm>
            <a:off x="702851" y="3035950"/>
            <a:ext cx="4291575" cy="17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 rotWithShape="1">
          <a:blip r:embed="rId4">
            <a:alphaModFix/>
          </a:blip>
          <a:srcRect t="37618" b="34623"/>
          <a:stretch/>
        </p:blipFill>
        <p:spPr>
          <a:xfrm>
            <a:off x="2971100" y="2018000"/>
            <a:ext cx="3578076" cy="121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6"/>
          <p:cNvGrpSpPr/>
          <p:nvPr/>
        </p:nvGrpSpPr>
        <p:grpSpPr>
          <a:xfrm>
            <a:off x="4139952" y="2852936"/>
            <a:ext cx="4996828" cy="3744416"/>
            <a:chOff x="180242" y="103104"/>
            <a:chExt cx="4970326" cy="3041770"/>
          </a:xfrm>
        </p:grpSpPr>
        <p:sp>
          <p:nvSpPr>
            <p:cNvPr id="50" name="Google Shape;50;p6"/>
            <p:cNvSpPr/>
            <p:nvPr/>
          </p:nvSpPr>
          <p:spPr>
            <a:xfrm>
              <a:off x="318290" y="2454630"/>
              <a:ext cx="690244" cy="69024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 rot="-5400000">
              <a:off x="-95856" y="2730728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6"/>
            <p:cNvSpPr txBox="1"/>
            <p:nvPr/>
          </p:nvSpPr>
          <p:spPr>
            <a:xfrm rot="-5400000">
              <a:off x="-95856" y="2730728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1146697" y="2454630"/>
              <a:ext cx="690244" cy="69024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7998" b="-7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 rot="-5400000">
              <a:off x="732550" y="2730728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6"/>
            <p:cNvSpPr txBox="1"/>
            <p:nvPr/>
          </p:nvSpPr>
          <p:spPr>
            <a:xfrm rot="-5400000">
              <a:off x="732550" y="2730728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1975103" y="2454630"/>
              <a:ext cx="690244" cy="69024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7999" b="-17997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rot="-5400000">
              <a:off x="1560956" y="2730728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6"/>
            <p:cNvSpPr txBox="1"/>
            <p:nvPr/>
          </p:nvSpPr>
          <p:spPr>
            <a:xfrm rot="-5400000">
              <a:off x="1560956" y="2730728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1146697" y="1670788"/>
              <a:ext cx="690244" cy="69024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 rot="-5400000">
              <a:off x="732550" y="1946886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6"/>
            <p:cNvSpPr txBox="1"/>
            <p:nvPr/>
          </p:nvSpPr>
          <p:spPr>
            <a:xfrm rot="-5400000">
              <a:off x="732550" y="1946886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975103" y="1670788"/>
              <a:ext cx="690244" cy="690244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rot="-5400000">
              <a:off x="1560956" y="1946886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6"/>
            <p:cNvSpPr txBox="1"/>
            <p:nvPr/>
          </p:nvSpPr>
          <p:spPr>
            <a:xfrm rot="-5400000">
              <a:off x="1560956" y="1946886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803510" y="1670788"/>
              <a:ext cx="690244" cy="690244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t="-31998" b="-31997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 rot="-5400000">
              <a:off x="2389363" y="1946886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6"/>
            <p:cNvSpPr txBox="1"/>
            <p:nvPr/>
          </p:nvSpPr>
          <p:spPr>
            <a:xfrm rot="-5400000">
              <a:off x="2389363" y="1946886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975103" y="886946"/>
              <a:ext cx="690244" cy="690244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t="-10999" b="-10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 rot="-5400000">
              <a:off x="1560956" y="1163044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6"/>
            <p:cNvSpPr txBox="1"/>
            <p:nvPr/>
          </p:nvSpPr>
          <p:spPr>
            <a:xfrm rot="-5400000">
              <a:off x="1560956" y="1163044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2803510" y="886946"/>
              <a:ext cx="690244" cy="690244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t="-1998" b="-1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 rot="-5400000">
              <a:off x="2389363" y="1163044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6"/>
            <p:cNvSpPr txBox="1"/>
            <p:nvPr/>
          </p:nvSpPr>
          <p:spPr>
            <a:xfrm rot="-5400000">
              <a:off x="2389363" y="1163044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3631917" y="886946"/>
              <a:ext cx="690244" cy="690244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rot="-5400000">
              <a:off x="3217770" y="1163044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6"/>
            <p:cNvSpPr txBox="1"/>
            <p:nvPr/>
          </p:nvSpPr>
          <p:spPr>
            <a:xfrm rot="-5400000">
              <a:off x="3217770" y="1163044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2803510" y="103104"/>
              <a:ext cx="690244" cy="690244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2389363" y="379202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6"/>
            <p:cNvSpPr txBox="1"/>
            <p:nvPr/>
          </p:nvSpPr>
          <p:spPr>
            <a:xfrm rot="-5400000">
              <a:off x="2389363" y="379202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3631917" y="103104"/>
              <a:ext cx="690244" cy="690244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 rot="-5400000">
              <a:off x="3217770" y="379202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6"/>
            <p:cNvSpPr txBox="1"/>
            <p:nvPr/>
          </p:nvSpPr>
          <p:spPr>
            <a:xfrm rot="-5400000">
              <a:off x="3217770" y="379202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4460324" y="103104"/>
              <a:ext cx="690244" cy="690244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 l="-5999" r="-5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 rot="-5400000">
              <a:off x="4046177" y="379202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 txBox="1"/>
            <p:nvPr/>
          </p:nvSpPr>
          <p:spPr>
            <a:xfrm rot="-5400000">
              <a:off x="4046177" y="379202"/>
              <a:ext cx="690244" cy="13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0" tIns="5700" rIns="5700" bIns="570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136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311700" y="384261"/>
            <a:ext cx="8520600" cy="732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>
              <a:buSzPct val="111111"/>
            </a:pPr>
            <a:r>
              <a:rPr lang="en" dirty="0"/>
              <a:t>                      Overview</a:t>
            </a:r>
            <a:endParaRPr dirty="0"/>
          </a:p>
        </p:txBody>
      </p:sp>
      <p:pic>
        <p:nvPicPr>
          <p:cNvPr id="91" name="Google Shape;91;p7" title="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1208" y="1156423"/>
            <a:ext cx="3953675" cy="2444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7"/>
          <p:cNvGrpSpPr/>
          <p:nvPr/>
        </p:nvGrpSpPr>
        <p:grpSpPr>
          <a:xfrm>
            <a:off x="133065" y="1406324"/>
            <a:ext cx="4496891" cy="5451676"/>
            <a:chOff x="2456450" y="288425"/>
            <a:chExt cx="3953670" cy="4855159"/>
          </a:xfrm>
        </p:grpSpPr>
        <p:grpSp>
          <p:nvGrpSpPr>
            <p:cNvPr id="93" name="Google Shape;93;p7"/>
            <p:cNvGrpSpPr/>
            <p:nvPr/>
          </p:nvGrpSpPr>
          <p:grpSpPr>
            <a:xfrm>
              <a:off x="2902488" y="902232"/>
              <a:ext cx="3339000" cy="3339000"/>
              <a:chOff x="2902488" y="902232"/>
              <a:chExt cx="3339000" cy="3339000"/>
            </a:xfrm>
          </p:grpSpPr>
          <p:sp>
            <p:nvSpPr>
              <p:cNvPr id="94" name="Google Shape;94;p7"/>
              <p:cNvSpPr/>
              <p:nvPr/>
            </p:nvSpPr>
            <p:spPr>
              <a:xfrm rot="-5400000">
                <a:off x="2902488" y="902232"/>
                <a:ext cx="3339000" cy="3339000"/>
              </a:xfrm>
              <a:prstGeom prst="ellipse">
                <a:avLst/>
              </a:prstGeom>
              <a:noFill/>
              <a:ln w="19050" cap="flat" cmpd="sng">
                <a:solidFill>
                  <a:srgbClr val="1D7E7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>
                <a:off x="3123738" y="1123632"/>
                <a:ext cx="2896500" cy="2896200"/>
              </a:xfrm>
              <a:prstGeom prst="pie">
                <a:avLst>
                  <a:gd name="adj1" fmla="val 21577108"/>
                  <a:gd name="adj2" fmla="val 16214886"/>
                </a:avLst>
              </a:prstGeom>
              <a:solidFill>
                <a:srgbClr val="83E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7"/>
            <p:cNvGrpSpPr/>
            <p:nvPr/>
          </p:nvGrpSpPr>
          <p:grpSpPr>
            <a:xfrm>
              <a:off x="3664038" y="1663782"/>
              <a:ext cx="1815900" cy="1815900"/>
              <a:chOff x="3664038" y="1663782"/>
              <a:chExt cx="1815900" cy="1815900"/>
            </a:xfrm>
          </p:grpSpPr>
          <p:sp>
            <p:nvSpPr>
              <p:cNvPr id="97" name="Google Shape;97;p7"/>
              <p:cNvSpPr/>
              <p:nvPr/>
            </p:nvSpPr>
            <p:spPr>
              <a:xfrm>
                <a:off x="3664038" y="1663782"/>
                <a:ext cx="1815900" cy="1815900"/>
              </a:xfrm>
              <a:prstGeom prst="ellipse">
                <a:avLst/>
              </a:prstGeom>
              <a:solidFill>
                <a:srgbClr val="1B786E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50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7"/>
              <p:cNvSpPr txBox="1"/>
              <p:nvPr/>
            </p:nvSpPr>
            <p:spPr>
              <a:xfrm>
                <a:off x="3899988" y="2158482"/>
                <a:ext cx="1344000" cy="82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Towards a Lunar Generation Workshop</a:t>
                </a:r>
                <a:endParaRPr sz="1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9" name="Google Shape;99;p7"/>
            <p:cNvGrpSpPr/>
            <p:nvPr/>
          </p:nvGrpSpPr>
          <p:grpSpPr>
            <a:xfrm>
              <a:off x="2594265" y="3112829"/>
              <a:ext cx="1068610" cy="1068600"/>
              <a:chOff x="2859873" y="853971"/>
              <a:chExt cx="1068610" cy="1068600"/>
            </a:xfrm>
          </p:grpSpPr>
          <p:sp>
            <p:nvSpPr>
              <p:cNvPr id="100" name="Google Shape;100;p7"/>
              <p:cNvSpPr/>
              <p:nvPr/>
            </p:nvSpPr>
            <p:spPr>
              <a:xfrm>
                <a:off x="2859873" y="853971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7"/>
              <p:cNvSpPr txBox="1"/>
              <p:nvPr/>
            </p:nvSpPr>
            <p:spPr>
              <a:xfrm>
                <a:off x="2859883" y="1022192"/>
                <a:ext cx="1068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6 </a:t>
                </a:r>
                <a:endParaRPr sz="1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speakers</a:t>
                </a:r>
                <a:endParaRPr sz="1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2" name="Google Shape;102;p7"/>
            <p:cNvGrpSpPr/>
            <p:nvPr/>
          </p:nvGrpSpPr>
          <p:grpSpPr>
            <a:xfrm>
              <a:off x="3803568" y="3633438"/>
              <a:ext cx="1512283" cy="1510146"/>
              <a:chOff x="5214448" y="3234278"/>
              <a:chExt cx="1068600" cy="1068600"/>
            </a:xfrm>
          </p:grpSpPr>
          <p:sp>
            <p:nvSpPr>
              <p:cNvPr id="103" name="Google Shape;103;p7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7"/>
              <p:cNvSpPr txBox="1"/>
              <p:nvPr/>
            </p:nvSpPr>
            <p:spPr>
              <a:xfrm>
                <a:off x="5367375" y="3402503"/>
                <a:ext cx="762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5 discussion groups</a:t>
                </a:r>
                <a:endParaRPr sz="1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5" name="Google Shape;105;p7"/>
            <p:cNvGrpSpPr/>
            <p:nvPr/>
          </p:nvGrpSpPr>
          <p:grpSpPr>
            <a:xfrm>
              <a:off x="3967975" y="288425"/>
              <a:ext cx="1070545" cy="1068600"/>
              <a:chOff x="5212503" y="3234278"/>
              <a:chExt cx="1070545" cy="1068600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7"/>
              <p:cNvSpPr txBox="1"/>
              <p:nvPr/>
            </p:nvSpPr>
            <p:spPr>
              <a:xfrm>
                <a:off x="5212503" y="3402428"/>
                <a:ext cx="1068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300"/>
                </a:pPr>
                <a:r>
                  <a:rPr lang="en" sz="13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67 participants </a:t>
                </a:r>
                <a:endParaRPr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>
              <a:off x="5326550" y="3107825"/>
              <a:ext cx="1068677" cy="1068600"/>
              <a:chOff x="5214371" y="3234278"/>
              <a:chExt cx="1068677" cy="1068600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7"/>
              <p:cNvSpPr txBox="1"/>
              <p:nvPr/>
            </p:nvSpPr>
            <p:spPr>
              <a:xfrm>
                <a:off x="5214371" y="3402503"/>
                <a:ext cx="1068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20+ experts</a:t>
                </a:r>
                <a:endParaRPr sz="1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1" name="Google Shape;111;p7"/>
            <p:cNvGrpSpPr/>
            <p:nvPr/>
          </p:nvGrpSpPr>
          <p:grpSpPr>
            <a:xfrm>
              <a:off x="2456450" y="1050425"/>
              <a:ext cx="1206300" cy="1068600"/>
              <a:chOff x="5148778" y="3234278"/>
              <a:chExt cx="1206300" cy="1068600"/>
            </a:xfrm>
          </p:grpSpPr>
          <p:sp>
            <p:nvSpPr>
              <p:cNvPr id="112" name="Google Shape;112;p7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7"/>
              <p:cNvSpPr txBox="1"/>
              <p:nvPr/>
            </p:nvSpPr>
            <p:spPr>
              <a:xfrm>
                <a:off x="5148778" y="3402428"/>
                <a:ext cx="12063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300"/>
                </a:pPr>
                <a:r>
                  <a:rPr lang="en" sz="13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113 applications</a:t>
                </a:r>
                <a:endParaRPr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4" name="Google Shape;114;p7"/>
            <p:cNvGrpSpPr/>
            <p:nvPr/>
          </p:nvGrpSpPr>
          <p:grpSpPr>
            <a:xfrm>
              <a:off x="5341520" y="898025"/>
              <a:ext cx="1068600" cy="1068600"/>
              <a:chOff x="5214448" y="3234278"/>
              <a:chExt cx="1068600" cy="1068600"/>
            </a:xfrm>
          </p:grpSpPr>
          <p:sp>
            <p:nvSpPr>
              <p:cNvPr id="115" name="Google Shape;115;p7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7"/>
              <p:cNvSpPr txBox="1"/>
              <p:nvPr/>
            </p:nvSpPr>
            <p:spPr>
              <a:xfrm>
                <a:off x="5283303" y="3402428"/>
                <a:ext cx="9978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0000"/>
                  </a:buClr>
                  <a:buSzPts val="1300"/>
                </a:pPr>
                <a:r>
                  <a:rPr lang="en" sz="13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12 team members</a:t>
                </a:r>
                <a:endParaRPr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17" name="Google Shape;117;p7"/>
          <p:cNvSpPr txBox="1"/>
          <p:nvPr/>
        </p:nvSpPr>
        <p:spPr>
          <a:xfrm>
            <a:off x="3067689" y="1198762"/>
            <a:ext cx="156005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Average age: 26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28 countries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49% students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 txBox="1"/>
          <p:nvPr/>
        </p:nvSpPr>
        <p:spPr>
          <a:xfrm>
            <a:off x="4246026" y="4434186"/>
            <a:ext cx="4172184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lnSpc>
                <a:spcPct val="150000"/>
              </a:lnSpc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Lunar Medical Autonomy</a:t>
            </a:r>
            <a:endParaRPr sz="1200" dirty="0"/>
          </a:p>
          <a:p>
            <a:pPr marL="457200" indent="-304800">
              <a:lnSpc>
                <a:spcPct val="150000"/>
              </a:lnSpc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Legal status and policy issues in Moon resource    </a:t>
            </a:r>
          </a:p>
          <a:p>
            <a:pPr marL="457200" indent="-304800">
              <a:lnSpc>
                <a:spcPct val="150000"/>
              </a:lnSpc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and</a:t>
            </a:r>
            <a:r>
              <a:rPr lang="en-GB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r>
              <a:rPr lang="en" sz="1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nfrastructure</a:t>
            </a: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development and utilization</a:t>
            </a:r>
            <a:endParaRPr sz="1200" dirty="0"/>
          </a:p>
          <a:p>
            <a:pPr marL="457200" indent="-304800">
              <a:lnSpc>
                <a:spcPct val="150000"/>
              </a:lnSpc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Innovation Craters Hackathon</a:t>
            </a:r>
            <a:endParaRPr sz="1200" dirty="0"/>
          </a:p>
          <a:p>
            <a:pPr marL="457200" indent="-304800">
              <a:lnSpc>
                <a:spcPct val="150000"/>
              </a:lnSpc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Moon as a base for science</a:t>
            </a:r>
            <a:endParaRPr sz="1200" dirty="0"/>
          </a:p>
          <a:p>
            <a:pPr marL="457200" indent="-304800">
              <a:lnSpc>
                <a:spcPct val="150000"/>
              </a:lnSpc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Technologies for a sustainable Moon village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4851208" y="3601095"/>
            <a:ext cx="35670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https://moonvillageassociation.org/tlg2021/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627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 txBox="1">
            <a:spLocks noGrp="1"/>
          </p:cNvSpPr>
          <p:nvPr>
            <p:ph type="title"/>
          </p:nvPr>
        </p:nvSpPr>
        <p:spPr>
          <a:xfrm>
            <a:off x="311700" y="260648"/>
            <a:ext cx="8520600" cy="12333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>
              <a:buSzPct val="111111"/>
            </a:pPr>
            <a:r>
              <a:rPr lang="en" sz="3600" dirty="0"/>
              <a:t>              Discussion Groups</a:t>
            </a:r>
            <a:endParaRPr sz="3600" dirty="0"/>
          </a:p>
        </p:txBody>
      </p:sp>
      <p:sp>
        <p:nvSpPr>
          <p:cNvPr id="125" name="Google Shape;125;p8"/>
          <p:cNvSpPr txBox="1">
            <a:spLocks noGrp="1"/>
          </p:cNvSpPr>
          <p:nvPr>
            <p:ph type="body" idx="1"/>
          </p:nvPr>
        </p:nvSpPr>
        <p:spPr>
          <a:xfrm>
            <a:off x="311701" y="1493975"/>
            <a:ext cx="6339131" cy="3932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ct val="129032"/>
            </a:pPr>
            <a:r>
              <a:rPr lang="en" sz="1200" dirty="0">
                <a:solidFill>
                  <a:schemeClr val="lt1"/>
                </a:solidFill>
              </a:rPr>
              <a:t>Lunar Medical Autonomy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Infrastructure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High risk medical emergencies, and how can they be tackled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Major human factors (including mental health) challenges on the Moon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Role of analogues</a:t>
            </a:r>
            <a:endParaRPr sz="1200" dirty="0"/>
          </a:p>
          <a:p>
            <a:pPr>
              <a:buSzPct val="129032"/>
            </a:pPr>
            <a:r>
              <a:rPr lang="en" sz="1200" dirty="0"/>
              <a:t>Legal and Policy Issues of Resource Utilization and Infrastructure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Main challenges and obstacles to a legal framework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Sharing of resources and infrastructure be shared between various stakeholders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Reducing the risk of unpeaceful interactions on the Moon</a:t>
            </a:r>
            <a:endParaRPr sz="1200" dirty="0"/>
          </a:p>
          <a:p>
            <a:pPr>
              <a:buSzPct val="129032"/>
            </a:pPr>
            <a:r>
              <a:rPr lang="en" sz="1200" dirty="0">
                <a:solidFill>
                  <a:schemeClr val="lt1"/>
                </a:solidFill>
              </a:rPr>
              <a:t>Hackathon focused on developing business ideas for lunar Explorations in the year 2030. </a:t>
            </a:r>
            <a:endParaRPr sz="1200" dirty="0"/>
          </a:p>
          <a:p>
            <a:pPr>
              <a:buSzPct val="129032"/>
            </a:pPr>
            <a:r>
              <a:rPr lang="en" sz="1200" dirty="0">
                <a:solidFill>
                  <a:schemeClr val="lt1"/>
                </a:solidFill>
              </a:rPr>
              <a:t>Science on the Moon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Scientific objectives beyond current objectives 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Manned missions vs robotic missions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Role of (a permanent) human settlement on the Moon in scientific advancement</a:t>
            </a:r>
            <a:endParaRPr sz="1200" dirty="0"/>
          </a:p>
          <a:p>
            <a:pPr>
              <a:buSzPct val="129032"/>
            </a:pPr>
            <a:r>
              <a:rPr lang="en" sz="1200" dirty="0">
                <a:solidFill>
                  <a:schemeClr val="lt1"/>
                </a:solidFill>
              </a:rPr>
              <a:t>Technologies for a sustainable Moon Village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Main enabling technologies for operation on the Moon and their TRL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Role of emerging technologies</a:t>
            </a:r>
            <a:endParaRPr sz="1200" dirty="0"/>
          </a:p>
          <a:p>
            <a:pPr lvl="1">
              <a:buSzPct val="129032"/>
            </a:pPr>
            <a:r>
              <a:rPr lang="en" sz="1200" dirty="0">
                <a:solidFill>
                  <a:schemeClr val="lt1"/>
                </a:solidFill>
              </a:rPr>
              <a:t>Role of emerging space countries</a:t>
            </a:r>
            <a:endParaRPr sz="1200" dirty="0"/>
          </a:p>
          <a:p>
            <a:pPr>
              <a:buSzPct val="129032"/>
            </a:pPr>
            <a:r>
              <a:rPr lang="en" sz="1200" dirty="0">
                <a:solidFill>
                  <a:schemeClr val="lt1"/>
                </a:solidFill>
              </a:rPr>
              <a:t>5, 10 and 50 year horizons</a:t>
            </a:r>
            <a:endParaRPr sz="1200" dirty="0"/>
          </a:p>
          <a:p>
            <a:pPr>
              <a:buSzPct val="129032"/>
            </a:pPr>
            <a:r>
              <a:rPr lang="en" sz="1200" dirty="0">
                <a:solidFill>
                  <a:schemeClr val="lt1"/>
                </a:solidFill>
              </a:rPr>
              <a:t>Role of the MVA and SGAC</a:t>
            </a:r>
            <a:endParaRPr sz="1200" dirty="0">
              <a:solidFill>
                <a:schemeClr val="lt1"/>
              </a:solidFill>
            </a:endParaRPr>
          </a:p>
        </p:txBody>
      </p:sp>
      <p:grpSp>
        <p:nvGrpSpPr>
          <p:cNvPr id="126" name="Google Shape;126;p8"/>
          <p:cNvGrpSpPr/>
          <p:nvPr/>
        </p:nvGrpSpPr>
        <p:grpSpPr>
          <a:xfrm>
            <a:off x="4606456" y="1933161"/>
            <a:ext cx="4537544" cy="4742570"/>
            <a:chOff x="671" y="1551690"/>
            <a:chExt cx="4350822" cy="3656102"/>
          </a:xfrm>
        </p:grpSpPr>
        <p:sp>
          <p:nvSpPr>
            <p:cNvPr id="127" name="Google Shape;127;p8"/>
            <p:cNvSpPr/>
            <p:nvPr/>
          </p:nvSpPr>
          <p:spPr>
            <a:xfrm>
              <a:off x="73178" y="4845257"/>
              <a:ext cx="362535" cy="36253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16997" r="-16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 rot="-5400000">
              <a:off x="-144343" y="4990271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8"/>
            <p:cNvSpPr txBox="1"/>
            <p:nvPr/>
          </p:nvSpPr>
          <p:spPr>
            <a:xfrm rot="-5400000">
              <a:off x="-144343" y="4990271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508264" y="4845257"/>
              <a:ext cx="362535" cy="36253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999" r="-2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 rot="-5400000">
              <a:off x="290743" y="4990271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8"/>
            <p:cNvSpPr txBox="1"/>
            <p:nvPr/>
          </p:nvSpPr>
          <p:spPr>
            <a:xfrm rot="-5400000">
              <a:off x="290743" y="4990271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943351" y="4845257"/>
              <a:ext cx="362535" cy="36253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10999" b="-10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 rot="-5400000">
              <a:off x="725829" y="4990271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8"/>
            <p:cNvSpPr txBox="1"/>
            <p:nvPr/>
          </p:nvSpPr>
          <p:spPr>
            <a:xfrm rot="-5400000">
              <a:off x="725829" y="4990271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508264" y="4433561"/>
              <a:ext cx="362535" cy="36253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2999" b="-12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 rot="-5400000">
              <a:off x="290743" y="4578575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8"/>
            <p:cNvSpPr txBox="1"/>
            <p:nvPr/>
          </p:nvSpPr>
          <p:spPr>
            <a:xfrm rot="-5400000">
              <a:off x="290743" y="4578575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943351" y="4433561"/>
              <a:ext cx="362535" cy="362535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3997" r="-13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 rot="-5400000">
              <a:off x="725829" y="4578575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8"/>
            <p:cNvSpPr txBox="1"/>
            <p:nvPr/>
          </p:nvSpPr>
          <p:spPr>
            <a:xfrm rot="-5400000">
              <a:off x="725829" y="4578575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378438" y="4433561"/>
              <a:ext cx="362535" cy="362535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6997" b="-16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 rot="-5400000">
              <a:off x="1160916" y="4578575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8"/>
            <p:cNvSpPr txBox="1"/>
            <p:nvPr/>
          </p:nvSpPr>
          <p:spPr>
            <a:xfrm rot="-5400000">
              <a:off x="1160916" y="4578575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943351" y="4021865"/>
              <a:ext cx="362535" cy="362535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-5400000">
              <a:off x="725829" y="4166879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8"/>
            <p:cNvSpPr txBox="1"/>
            <p:nvPr/>
          </p:nvSpPr>
          <p:spPr>
            <a:xfrm rot="-5400000">
              <a:off x="725829" y="4166879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1378438" y="4021865"/>
              <a:ext cx="362535" cy="362535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 rot="-5400000">
              <a:off x="1160916" y="4166879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8"/>
            <p:cNvSpPr txBox="1"/>
            <p:nvPr/>
          </p:nvSpPr>
          <p:spPr>
            <a:xfrm rot="-5400000">
              <a:off x="1160916" y="4166879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1813524" y="4021865"/>
              <a:ext cx="362535" cy="362535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 rot="-5400000">
              <a:off x="1596003" y="4166879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8"/>
            <p:cNvSpPr txBox="1"/>
            <p:nvPr/>
          </p:nvSpPr>
          <p:spPr>
            <a:xfrm rot="-5400000">
              <a:off x="1596003" y="4166879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1378438" y="3610169"/>
              <a:ext cx="362535" cy="36253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 rot="-5400000">
              <a:off x="1160916" y="3755183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8"/>
            <p:cNvSpPr txBox="1"/>
            <p:nvPr/>
          </p:nvSpPr>
          <p:spPr>
            <a:xfrm rot="-5400000">
              <a:off x="1160916" y="3755183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1813524" y="3610169"/>
              <a:ext cx="362535" cy="362535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 rot="-5400000">
              <a:off x="1596003" y="3755183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8"/>
            <p:cNvSpPr txBox="1"/>
            <p:nvPr/>
          </p:nvSpPr>
          <p:spPr>
            <a:xfrm rot="-5400000">
              <a:off x="1596003" y="3755183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248611" y="3610169"/>
              <a:ext cx="362535" cy="362535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 t="-24998" b="-24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 rot="-5400000">
              <a:off x="2031089" y="3755183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8"/>
            <p:cNvSpPr txBox="1"/>
            <p:nvPr/>
          </p:nvSpPr>
          <p:spPr>
            <a:xfrm rot="-5400000">
              <a:off x="2031089" y="3755183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1813524" y="3198473"/>
              <a:ext cx="362535" cy="362535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-5400000">
              <a:off x="1596003" y="3343488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8"/>
            <p:cNvSpPr txBox="1"/>
            <p:nvPr/>
          </p:nvSpPr>
          <p:spPr>
            <a:xfrm rot="-5400000">
              <a:off x="1596003" y="3343488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2248611" y="3198473"/>
              <a:ext cx="362535" cy="362535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 rot="-5400000">
              <a:off x="2031089" y="3343488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8"/>
            <p:cNvSpPr txBox="1"/>
            <p:nvPr/>
          </p:nvSpPr>
          <p:spPr>
            <a:xfrm rot="-5400000">
              <a:off x="2031089" y="3343488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2683698" y="3198473"/>
              <a:ext cx="362535" cy="362535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 t="-19998" b="-19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 rot="-5400000">
              <a:off x="2466176" y="3343488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8"/>
            <p:cNvSpPr txBox="1"/>
            <p:nvPr/>
          </p:nvSpPr>
          <p:spPr>
            <a:xfrm rot="-5400000">
              <a:off x="2466176" y="3343488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2248611" y="2786777"/>
              <a:ext cx="362535" cy="362535"/>
            </a:xfrm>
            <a:prstGeom prst="rect">
              <a:avLst/>
            </a:prstGeom>
            <a:blipFill rotWithShape="1">
              <a:blip r:embed="rId18">
                <a:alphaModFix/>
              </a:blip>
              <a:stretch>
                <a:fillRect l="-999" r="-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 rot="-5400000">
              <a:off x="2031089" y="2931792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8"/>
            <p:cNvSpPr txBox="1"/>
            <p:nvPr/>
          </p:nvSpPr>
          <p:spPr>
            <a:xfrm rot="-5400000">
              <a:off x="2031089" y="2931792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2683698" y="2786777"/>
              <a:ext cx="362535" cy="362535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 t="-24998" b="-24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 rot="-5400000">
              <a:off x="2466176" y="2931792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8"/>
            <p:cNvSpPr txBox="1"/>
            <p:nvPr/>
          </p:nvSpPr>
          <p:spPr>
            <a:xfrm rot="-5400000">
              <a:off x="2466176" y="2931792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118784" y="2786777"/>
              <a:ext cx="362535" cy="362535"/>
            </a:xfrm>
            <a:prstGeom prst="rect">
              <a:avLst/>
            </a:prstGeom>
            <a:blipFill rotWithShape="1">
              <a:blip r:embed="rId20">
                <a:alphaModFix/>
              </a:blip>
              <a:stretch>
                <a:fillRect t="-10999" b="-10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 rot="-5400000">
              <a:off x="2901263" y="2931792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8"/>
            <p:cNvSpPr txBox="1"/>
            <p:nvPr/>
          </p:nvSpPr>
          <p:spPr>
            <a:xfrm rot="-5400000">
              <a:off x="2901263" y="2931792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683698" y="2375081"/>
              <a:ext cx="362535" cy="362535"/>
            </a:xfrm>
            <a:prstGeom prst="rect">
              <a:avLst/>
            </a:prstGeom>
            <a:blipFill rotWithShape="1">
              <a:blip r:embed="rId21">
                <a:alphaModFix/>
              </a:blip>
              <a:stretch>
                <a:fillRect t="-12999" b="-12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 rot="-5400000">
              <a:off x="2466176" y="2520096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8"/>
            <p:cNvSpPr txBox="1"/>
            <p:nvPr/>
          </p:nvSpPr>
          <p:spPr>
            <a:xfrm rot="-5400000">
              <a:off x="2466176" y="2520096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118784" y="2375081"/>
              <a:ext cx="362535" cy="362535"/>
            </a:xfrm>
            <a:prstGeom prst="rect">
              <a:avLst/>
            </a:prstGeom>
            <a:blipFill rotWithShape="1">
              <a:blip r:embed="rId22">
                <a:alphaModFix/>
              </a:blip>
              <a:stretch>
                <a:fillRect l="-2999" r="-2999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 rot="-5400000">
              <a:off x="2901263" y="2520096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8"/>
            <p:cNvSpPr txBox="1"/>
            <p:nvPr/>
          </p:nvSpPr>
          <p:spPr>
            <a:xfrm rot="-5400000">
              <a:off x="2901263" y="2520096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3553871" y="2375081"/>
              <a:ext cx="362535" cy="362535"/>
            </a:xfrm>
            <a:prstGeom prst="rect">
              <a:avLst/>
            </a:prstGeom>
            <a:blipFill rotWithShape="1">
              <a:blip r:embed="rId23">
                <a:alphaModFix/>
              </a:blip>
              <a:stretch>
                <a:fillRect t="-24998" b="-24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 rot="-5400000">
              <a:off x="3336349" y="2520096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8"/>
            <p:cNvSpPr txBox="1"/>
            <p:nvPr/>
          </p:nvSpPr>
          <p:spPr>
            <a:xfrm rot="-5400000">
              <a:off x="3336349" y="2520096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118784" y="1963386"/>
              <a:ext cx="362535" cy="362535"/>
            </a:xfrm>
            <a:prstGeom prst="rect">
              <a:avLst/>
            </a:prstGeom>
            <a:blipFill rotWithShape="1">
              <a:blip r:embed="rId24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 rot="-5400000">
              <a:off x="2901263" y="2108400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8"/>
            <p:cNvSpPr txBox="1"/>
            <p:nvPr/>
          </p:nvSpPr>
          <p:spPr>
            <a:xfrm rot="-5400000">
              <a:off x="2901263" y="2108400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553871" y="1963386"/>
              <a:ext cx="362535" cy="362535"/>
            </a:xfrm>
            <a:prstGeom prst="rect">
              <a:avLst/>
            </a:prstGeom>
            <a:blipFill rotWithShape="1">
              <a:blip r:embed="rId2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 rot="-5400000">
              <a:off x="3336349" y="2108400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 txBox="1"/>
            <p:nvPr/>
          </p:nvSpPr>
          <p:spPr>
            <a:xfrm rot="-5400000">
              <a:off x="3336349" y="2108400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988958" y="1963386"/>
              <a:ext cx="362535" cy="362535"/>
            </a:xfrm>
            <a:prstGeom prst="rect">
              <a:avLst/>
            </a:prstGeom>
            <a:blipFill rotWithShape="1">
              <a:blip r:embed="rId26">
                <a:alphaModFix/>
              </a:blip>
              <a:stretch>
                <a:fillRect l="-8999" r="-8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 rot="-5400000">
              <a:off x="3771436" y="2108400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 txBox="1"/>
            <p:nvPr/>
          </p:nvSpPr>
          <p:spPr>
            <a:xfrm rot="-5400000">
              <a:off x="3771436" y="2108400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553871" y="1551690"/>
              <a:ext cx="362535" cy="362535"/>
            </a:xfrm>
            <a:prstGeom prst="rect">
              <a:avLst/>
            </a:prstGeom>
            <a:blipFill rotWithShape="1">
              <a:blip r:embed="rId27">
                <a:alphaModFix/>
              </a:blip>
              <a:stretch>
                <a:fillRect t="-24998" b="-24998"/>
              </a:stretch>
            </a:blip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 rot="-5400000">
              <a:off x="3336349" y="1696704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 txBox="1"/>
            <p:nvPr/>
          </p:nvSpPr>
          <p:spPr>
            <a:xfrm rot="-5400000">
              <a:off x="3336349" y="1696704"/>
              <a:ext cx="362535" cy="7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" tIns="3175" rIns="3175" bIns="3175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558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"/>
          <p:cNvSpPr txBox="1">
            <a:spLocks noGrp="1"/>
          </p:cNvSpPr>
          <p:nvPr>
            <p:ph type="title"/>
          </p:nvPr>
        </p:nvSpPr>
        <p:spPr>
          <a:xfrm>
            <a:off x="0" y="332656"/>
            <a:ext cx="9144000" cy="1440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>
              <a:buSzPct val="111111"/>
            </a:pPr>
            <a:r>
              <a:rPr lang="en" dirty="0"/>
              <a:t>             New MVA Project:</a:t>
            </a:r>
            <a:br>
              <a:rPr lang="en" dirty="0"/>
            </a:br>
            <a:r>
              <a:rPr lang="en" dirty="0"/>
              <a:t>      </a:t>
            </a:r>
            <a:r>
              <a:rPr lang="en" sz="4000" dirty="0"/>
              <a:t>Towards a Moon Village Generation </a:t>
            </a:r>
            <a:endParaRPr sz="4000" dirty="0"/>
          </a:p>
        </p:txBody>
      </p:sp>
      <p:sp>
        <p:nvSpPr>
          <p:cNvPr id="240" name="Google Shape;240;p17"/>
          <p:cNvSpPr txBox="1">
            <a:spLocks noGrp="1"/>
          </p:cNvSpPr>
          <p:nvPr>
            <p:ph type="body" idx="1"/>
          </p:nvPr>
        </p:nvSpPr>
        <p:spPr>
          <a:xfrm>
            <a:off x="354300" y="2284224"/>
            <a:ext cx="8520600" cy="40971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" dirty="0"/>
              <a:t>Project started last September:</a:t>
            </a:r>
            <a:endParaRPr dirty="0"/>
          </a:p>
          <a:p>
            <a:pPr lvl="1" indent="-342900">
              <a:lnSpc>
                <a:spcPct val="150000"/>
              </a:lnSpc>
              <a:buSzPts val="1800"/>
              <a:buChar char="●"/>
            </a:pPr>
            <a:r>
              <a:rPr lang="en" dirty="0"/>
              <a:t>Website is live and we are looking for volunteers!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" dirty="0"/>
              <a:t>Next topics Workshop will be related to: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" dirty="0"/>
              <a:t>Role of Emerging Space Countries 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" dirty="0"/>
              <a:t>Science Communication and the Role of the Arts 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" dirty="0"/>
              <a:t>Equity, Diversity and Inclusion in the Moon Village</a:t>
            </a:r>
          </a:p>
          <a:p>
            <a:pPr>
              <a:lnSpc>
                <a:spcPct val="150000"/>
              </a:lnSpc>
            </a:pPr>
            <a:r>
              <a:rPr lang="en" dirty="0"/>
              <a:t>Schools involvement play an important role</a:t>
            </a:r>
          </a:p>
          <a:p>
            <a:pPr lvl="1">
              <a:lnSpc>
                <a:spcPct val="150000"/>
              </a:lnSpc>
            </a:pPr>
            <a:r>
              <a:rPr lang="en" dirty="0"/>
              <a:t>Possibility to ask Questions/make proposal to MVA</a:t>
            </a:r>
          </a:p>
          <a:p>
            <a:pPr>
              <a:lnSpc>
                <a:spcPct val="150000"/>
              </a:lnSpc>
            </a:pPr>
            <a:endParaRPr lang="en" dirty="0"/>
          </a:p>
          <a:p>
            <a:pPr>
              <a:lnSpc>
                <a:spcPct val="150000"/>
              </a:lnSpc>
            </a:pPr>
            <a:endParaRPr dirty="0"/>
          </a:p>
          <a:p>
            <a:pPr>
              <a:lnSpc>
                <a:spcPct val="15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361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495953-02BE-44FF-95AA-BFD193E47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287000" cy="6858000"/>
          </a:xfrm>
          <a:prstGeom prst="rect">
            <a:avLst/>
          </a:prstGeom>
        </p:spPr>
      </p:pic>
      <p:pic>
        <p:nvPicPr>
          <p:cNvPr id="7" name="Image 6" descr="galaxy-full-moon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45330"/>
            <a:ext cx="4785576" cy="3377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6588" y="1268760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solidFill>
                  <a:srgbClr val="FF0000"/>
                </a:solidFill>
                <a:highlight>
                  <a:srgbClr val="00FFFF"/>
                </a:highlight>
                <a:latin typeface="Optima" charset="0"/>
                <a:ea typeface="Optima" charset="0"/>
                <a:cs typeface="Optima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THANK YOU FOR YOUR ATTENTION</a:t>
            </a:r>
          </a:p>
          <a:p>
            <a:pPr algn="ctr"/>
            <a:endParaRPr lang="en-GB" sz="2400" i="1" dirty="0">
              <a:solidFill>
                <a:srgbClr val="FF0000"/>
              </a:solidFill>
              <a:latin typeface="Optima" charset="0"/>
              <a:ea typeface="Optima" charset="0"/>
              <a:cs typeface="Optima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GB" sz="2400" i="1" dirty="0">
              <a:solidFill>
                <a:srgbClr val="FF0000"/>
              </a:solidFill>
              <a:latin typeface="Optima" charset="0"/>
              <a:ea typeface="Optima" charset="0"/>
              <a:cs typeface="Optima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www.moonvillageassociation.org</a:t>
            </a:r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44925-AD82-3E4D-A3B7-C42D3D583B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900100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24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495953-02BE-44FF-95AA-BFD193E47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287000" cy="6858000"/>
          </a:xfrm>
          <a:prstGeom prst="rect">
            <a:avLst/>
          </a:prstGeom>
        </p:spPr>
      </p:pic>
      <p:pic>
        <p:nvPicPr>
          <p:cNvPr id="7" name="Image 6" descr="galaxy-full-moon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45330"/>
            <a:ext cx="4785576" cy="3377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6588" y="1268760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solidFill>
                  <a:srgbClr val="FF0000"/>
                </a:solidFill>
                <a:highlight>
                  <a:srgbClr val="00FFFF"/>
                </a:highlight>
                <a:latin typeface="Optima" charset="0"/>
                <a:ea typeface="Optima" charset="0"/>
                <a:cs typeface="Optima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THANK YOU FOR YOUR ATTENTION</a:t>
            </a:r>
          </a:p>
          <a:p>
            <a:pPr algn="ctr"/>
            <a:endParaRPr lang="en-GB" sz="2400" i="1" dirty="0">
              <a:solidFill>
                <a:srgbClr val="FF0000"/>
              </a:solidFill>
              <a:latin typeface="Optima" charset="0"/>
              <a:ea typeface="Optima" charset="0"/>
              <a:cs typeface="Optima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GB" sz="2400" i="1" dirty="0">
              <a:solidFill>
                <a:srgbClr val="FF0000"/>
              </a:solidFill>
              <a:latin typeface="Optima" charset="0"/>
              <a:ea typeface="Optima" charset="0"/>
              <a:cs typeface="Optima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www.moonvillageassociation.org</a:t>
            </a:r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2115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79584"/>
            <a:ext cx="7911157" cy="657128"/>
          </a:xfrm>
        </p:spPr>
        <p:txBody>
          <a:bodyPr/>
          <a:lstStyle/>
          <a:p>
            <a:r>
              <a:rPr lang="en-GB" sz="3200" dirty="0">
                <a:solidFill>
                  <a:srgbClr val="059ABD"/>
                </a:solidFill>
                <a:latin typeface="Optima"/>
              </a:rPr>
              <a:t>         WHAT IS THE MOON VILLAGE ?</a:t>
            </a:r>
            <a:br>
              <a:rPr lang="en-GB" sz="3200" dirty="0">
                <a:solidFill>
                  <a:srgbClr val="059ABD"/>
                </a:solidFill>
                <a:latin typeface="Optima"/>
              </a:rPr>
            </a:br>
            <a:endParaRPr lang="en-GB" sz="3200" b="1" dirty="0">
              <a:solidFill>
                <a:srgbClr val="00005D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4716016" y="836712"/>
            <a:ext cx="3960364" cy="3564303"/>
            <a:chOff x="539552" y="908782"/>
            <a:chExt cx="3960364" cy="3564303"/>
          </a:xfrm>
        </p:grpSpPr>
        <p:sp>
          <p:nvSpPr>
            <p:cNvPr id="10" name="Ellipse 9"/>
            <p:cNvSpPr/>
            <p:nvPr/>
          </p:nvSpPr>
          <p:spPr>
            <a:xfrm>
              <a:off x="539552" y="908782"/>
              <a:ext cx="3960364" cy="3564303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landscape-33145_128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68" t="49285" r="21829" b="1"/>
            <a:stretch/>
          </p:blipFill>
          <p:spPr>
            <a:xfrm>
              <a:off x="2483768" y="1628800"/>
              <a:ext cx="1931468" cy="1236699"/>
            </a:xfrm>
            <a:prstGeom prst="rect">
              <a:avLst/>
            </a:prstGeom>
          </p:spPr>
        </p:pic>
      </p:grpSp>
      <p:sp>
        <p:nvSpPr>
          <p:cNvPr id="17" name="Rectangle à coins arrondis 16"/>
          <p:cNvSpPr/>
          <p:nvPr/>
        </p:nvSpPr>
        <p:spPr>
          <a:xfrm>
            <a:off x="5292080" y="4509121"/>
            <a:ext cx="3312375" cy="1800200"/>
          </a:xfrm>
          <a:prstGeom prst="roundRect">
            <a:avLst>
              <a:gd name="adj" fmla="val 8300"/>
            </a:avLst>
          </a:prstGeom>
          <a:solidFill>
            <a:srgbClr val="BFBFBF">
              <a:alpha val="41961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en-GB" b="1" dirty="0">
                <a:solidFill>
                  <a:srgbClr val="000090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GB" b="1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IS </a:t>
            </a:r>
            <a:r>
              <a:rPr lang="en-GB" b="1" u="sng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NOT</a:t>
            </a:r>
            <a:r>
              <a:rPr lang="en-GB" b="1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mr-IN" b="1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…</a:t>
            </a:r>
            <a:r>
              <a:rPr lang="en-GB" b="1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 </a:t>
            </a:r>
          </a:p>
          <a:p>
            <a:pPr marL="231775" indent="-231775">
              <a:spcAft>
                <a:spcPts val="300"/>
              </a:spcAft>
              <a:buFont typeface="Arial"/>
              <a:buChar char="•"/>
            </a:pPr>
            <a:r>
              <a:rPr lang="en-GB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An “ISS on the Moon”</a:t>
            </a:r>
          </a:p>
          <a:p>
            <a:pPr marL="231775" indent="-231775">
              <a:spcAft>
                <a:spcPts val="300"/>
              </a:spcAft>
              <a:buFont typeface="Arial"/>
              <a:buChar char="•"/>
            </a:pPr>
            <a:r>
              <a:rPr lang="en-GB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A literal village </a:t>
            </a:r>
          </a:p>
          <a:p>
            <a:pPr marL="231775" indent="-231775">
              <a:spcAft>
                <a:spcPts val="300"/>
              </a:spcAft>
              <a:buFont typeface="Arial"/>
              <a:buChar char="•"/>
            </a:pPr>
            <a:r>
              <a:rPr lang="en-GB" dirty="0">
                <a:solidFill>
                  <a:srgbClr val="000090"/>
                </a:solidFill>
                <a:highlight>
                  <a:srgbClr val="FF0000"/>
                </a:highlight>
                <a:latin typeface="Optima" charset="0"/>
                <a:ea typeface="Optima" charset="0"/>
                <a:cs typeface="Optima" charset="0"/>
              </a:rPr>
              <a:t>A single science facility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11560" y="4497455"/>
            <a:ext cx="4104455" cy="2348880"/>
          </a:xfrm>
          <a:prstGeom prst="roundRect">
            <a:avLst>
              <a:gd name="adj" fmla="val 6823"/>
            </a:avLst>
          </a:prstGeom>
          <a:solidFill>
            <a:srgbClr val="BFBFBF">
              <a:alpha val="41961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en-GB" b="1" dirty="0">
                <a:solidFill>
                  <a:srgbClr val="000090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GB" b="1" dirty="0">
                <a:solidFill>
                  <a:srgbClr val="00009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IS </a:t>
            </a:r>
            <a:r>
              <a:rPr lang="mr-IN" b="1" dirty="0">
                <a:solidFill>
                  <a:srgbClr val="00009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…</a:t>
            </a:r>
            <a:endParaRPr lang="en-GB" b="1" dirty="0">
              <a:solidFill>
                <a:srgbClr val="000090"/>
              </a:solidFill>
              <a:highlight>
                <a:srgbClr val="FFFF00"/>
              </a:highlight>
              <a:latin typeface="Optima" charset="0"/>
              <a:ea typeface="Optima" charset="0"/>
              <a:cs typeface="Optima" charset="0"/>
            </a:endParaRPr>
          </a:p>
          <a:p>
            <a:pPr marL="231775" indent="-231775">
              <a:lnSpc>
                <a:spcPts val="1860"/>
              </a:lnSpc>
              <a:spcAft>
                <a:spcPts val="300"/>
              </a:spcAft>
              <a:buFont typeface="Arial"/>
              <a:buChar char="•"/>
            </a:pPr>
            <a:r>
              <a:rPr lang="en-GB" dirty="0">
                <a:solidFill>
                  <a:srgbClr val="00009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An ensemble of global efforts: governmental, private and general public </a:t>
            </a:r>
          </a:p>
          <a:p>
            <a:pPr marL="231775" indent="-231775">
              <a:lnSpc>
                <a:spcPts val="1860"/>
              </a:lnSpc>
              <a:spcAft>
                <a:spcPts val="300"/>
              </a:spcAft>
              <a:buFont typeface="Arial"/>
              <a:buChar char="•"/>
            </a:pPr>
            <a:r>
              <a:rPr lang="en-GB" dirty="0">
                <a:solidFill>
                  <a:srgbClr val="00009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Exploring and using the moon resources in cooperation and in sustainable manner</a:t>
            </a:r>
          </a:p>
          <a:p>
            <a:pPr marL="231775" indent="-231775">
              <a:lnSpc>
                <a:spcPts val="1860"/>
              </a:lnSpc>
              <a:spcAft>
                <a:spcPts val="300"/>
              </a:spcAft>
              <a:buFont typeface="Arial"/>
              <a:buChar char="•"/>
            </a:pPr>
            <a:r>
              <a:rPr lang="en-GB" dirty="0">
                <a:solidFill>
                  <a:srgbClr val="00009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A Lunar Community on the surface</a:t>
            </a:r>
            <a:r>
              <a:rPr lang="en-GB" dirty="0">
                <a:solidFill>
                  <a:srgbClr val="000090"/>
                </a:solidFill>
                <a:latin typeface="Optima" charset="0"/>
                <a:ea typeface="Optima" charset="0"/>
                <a:cs typeface="Optima" charset="0"/>
              </a:rPr>
              <a:t> and cis-lunar space</a:t>
            </a:r>
          </a:p>
          <a:p>
            <a:pPr marL="231775" indent="-231775">
              <a:lnSpc>
                <a:spcPts val="1860"/>
              </a:lnSpc>
              <a:spcAft>
                <a:spcPts val="300"/>
              </a:spcAft>
              <a:buFont typeface="Arial"/>
              <a:buChar char="•"/>
            </a:pPr>
            <a:endParaRPr lang="en-GB" dirty="0">
              <a:solidFill>
                <a:srgbClr val="000090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14" name="&quot;No&quot; Symbol 13"/>
          <p:cNvSpPr>
            <a:spLocks noChangeAspect="1"/>
          </p:cNvSpPr>
          <p:nvPr/>
        </p:nvSpPr>
        <p:spPr>
          <a:xfrm>
            <a:off x="5730442" y="2204864"/>
            <a:ext cx="1937902" cy="1937902"/>
          </a:xfrm>
          <a:prstGeom prst="noSmoking">
            <a:avLst>
              <a:gd name="adj" fmla="val 578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04448" y="6608385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pg 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4450" y="1052736"/>
            <a:ext cx="3594658" cy="3600400"/>
            <a:chOff x="611560" y="792088"/>
            <a:chExt cx="3882690" cy="3933056"/>
          </a:xfrm>
        </p:grpSpPr>
        <p:sp>
          <p:nvSpPr>
            <p:cNvPr id="22" name="Ellipse 4"/>
            <p:cNvSpPr/>
            <p:nvPr/>
          </p:nvSpPr>
          <p:spPr>
            <a:xfrm>
              <a:off x="957736" y="1106134"/>
              <a:ext cx="3190338" cy="3304965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Ellipse 12"/>
            <p:cNvSpPr>
              <a:spLocks noChangeAspect="1"/>
            </p:cNvSpPr>
            <p:nvPr/>
          </p:nvSpPr>
          <p:spPr>
            <a:xfrm>
              <a:off x="611560" y="792088"/>
              <a:ext cx="3882690" cy="3933056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Image 2" descr="560px-Moon_nearside_LRO_5000_(reflectance)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532" y="1780720"/>
              <a:ext cx="1930747" cy="1955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25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672"/>
            <a:ext cx="83884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i="1" dirty="0">
                <a:solidFill>
                  <a:srgbClr val="FF0000"/>
                </a:solidFill>
                <a:highlight>
                  <a:srgbClr val="00FFFF"/>
                </a:highlight>
                <a:latin typeface="Optima" charset="0"/>
                <a:ea typeface="Optima" charset="0"/>
                <a:cs typeface="Optima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MANY MISSIONS ARE ACTIVE  ON/AROUND THE MOON??</a:t>
            </a:r>
          </a:p>
          <a:p>
            <a:pPr algn="ctr"/>
            <a:endParaRPr lang="en-GB" sz="2400" i="1" dirty="0">
              <a:solidFill>
                <a:srgbClr val="FF0000"/>
              </a:solidFill>
              <a:latin typeface="Optima" charset="0"/>
              <a:ea typeface="Optima" charset="0"/>
              <a:cs typeface="Optima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F4083-98DD-834E-8C97-2177DB97002D}"/>
              </a:ext>
            </a:extLst>
          </p:cNvPr>
          <p:cNvSpPr txBox="1"/>
          <p:nvPr/>
        </p:nvSpPr>
        <p:spPr>
          <a:xfrm>
            <a:off x="2646218" y="2050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9D6C3-08AC-8744-B5CE-48C25A4C16A3}"/>
              </a:ext>
            </a:extLst>
          </p:cNvPr>
          <p:cNvSpPr txBox="1"/>
          <p:nvPr/>
        </p:nvSpPr>
        <p:spPr>
          <a:xfrm>
            <a:off x="89756" y="1542642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BE" dirty="0"/>
              <a:t>1) Lunar Reconnaissance Orbiter (O) -</a:t>
            </a:r>
            <a:r>
              <a:rPr lang="en-GB" dirty="0"/>
              <a:t>US</a:t>
            </a:r>
            <a:endParaRPr lang="en-BE" dirty="0"/>
          </a:p>
          <a:p>
            <a:pPr lvl="0"/>
            <a:r>
              <a:rPr lang="en-BE" dirty="0"/>
              <a:t>2) Chandrayan-2 (0) - India</a:t>
            </a:r>
          </a:p>
          <a:p>
            <a:pPr lvl="0"/>
            <a:r>
              <a:rPr lang="en-BE" dirty="0"/>
              <a:t>3) Chang’e-4, Rover (Yutu2) China</a:t>
            </a:r>
          </a:p>
          <a:p>
            <a:pPr lvl="0"/>
            <a:r>
              <a:rPr lang="en-BE" dirty="0"/>
              <a:t>4) Queqiao, Relay Satellite (O), China</a:t>
            </a:r>
          </a:p>
          <a:p>
            <a:pPr lvl="0"/>
            <a:r>
              <a:rPr lang="en-BE" dirty="0"/>
              <a:t>5) Chang’e-5, China</a:t>
            </a:r>
          </a:p>
          <a:p>
            <a:pPr lvl="0"/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667D4-EB1A-234A-9276-82E9C7A5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823" y="1850473"/>
            <a:ext cx="2525643" cy="3157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682DD-05EC-394D-9D96-B0D5FB240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276" y="1929255"/>
            <a:ext cx="2454243" cy="2199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18002D-02A2-8E46-B4B2-EF4CEF59E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756" y="5119673"/>
            <a:ext cx="2226966" cy="16616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FE777-9C49-7D4C-A7AF-153D2A36D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0" y="3264452"/>
            <a:ext cx="3190589" cy="2399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55708D-0F6C-8547-9973-AC8479316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843" y="4129187"/>
            <a:ext cx="4255589" cy="26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672"/>
            <a:ext cx="83884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i="1" dirty="0">
                <a:solidFill>
                  <a:srgbClr val="FF0000"/>
                </a:solidFill>
                <a:highlight>
                  <a:srgbClr val="00FFFF"/>
                </a:highlight>
                <a:latin typeface="Optima" charset="0"/>
                <a:ea typeface="Optima" charset="0"/>
                <a:cs typeface="Opti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MANY MISSIONS TO THE MOON IN 2022??</a:t>
            </a:r>
          </a:p>
          <a:p>
            <a:pPr algn="ctr"/>
            <a:endParaRPr lang="en-GB" sz="2400" i="1" dirty="0">
              <a:solidFill>
                <a:srgbClr val="FF0000"/>
              </a:solidFill>
              <a:latin typeface="Optima" charset="0"/>
              <a:ea typeface="Optima" charset="0"/>
              <a:cs typeface="Optima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Optima" charset="0"/>
                <a:ea typeface="Optima" charset="0"/>
                <a:cs typeface="Optima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F4083-98DD-834E-8C97-2177DB97002D}"/>
              </a:ext>
            </a:extLst>
          </p:cNvPr>
          <p:cNvSpPr txBox="1"/>
          <p:nvPr/>
        </p:nvSpPr>
        <p:spPr>
          <a:xfrm>
            <a:off x="2646218" y="2050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9D6C3-08AC-8744-B5CE-48C25A4C16A3}"/>
              </a:ext>
            </a:extLst>
          </p:cNvPr>
          <p:cNvSpPr txBox="1"/>
          <p:nvPr/>
        </p:nvSpPr>
        <p:spPr>
          <a:xfrm>
            <a:off x="395537" y="1412776"/>
            <a:ext cx="799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BE" dirty="0"/>
              <a:t>1)Artemis 1, </a:t>
            </a:r>
            <a:r>
              <a:rPr lang="en-GB" dirty="0"/>
              <a:t>(O)- US</a:t>
            </a:r>
            <a:endParaRPr lang="en-BE" dirty="0"/>
          </a:p>
          <a:p>
            <a:pPr lvl="0"/>
            <a:r>
              <a:rPr lang="en-BE" dirty="0"/>
              <a:t>2)CAPSTONE, </a:t>
            </a:r>
            <a:r>
              <a:rPr lang="en-GB" dirty="0"/>
              <a:t>(O) -US</a:t>
            </a:r>
            <a:endParaRPr lang="en-BE" dirty="0"/>
          </a:p>
          <a:p>
            <a:pPr lvl="0"/>
            <a:r>
              <a:rPr lang="en-BE" dirty="0"/>
              <a:t>3) Smart Lander for Investigating Moon  -JAPAN</a:t>
            </a:r>
          </a:p>
          <a:p>
            <a:pPr lvl="0"/>
            <a:r>
              <a:rPr lang="en-BE" dirty="0"/>
              <a:t>4) Intuitive Machines 1 - US</a:t>
            </a:r>
          </a:p>
          <a:p>
            <a:pPr lvl="0"/>
            <a:r>
              <a:rPr lang="en-BE" dirty="0"/>
              <a:t>5) Astrobotic</a:t>
            </a:r>
            <a:r>
              <a:rPr lang="en-GB" dirty="0"/>
              <a:t>,</a:t>
            </a:r>
            <a:r>
              <a:rPr lang="en-BE" dirty="0"/>
              <a:t> Peregrine 1 - US</a:t>
            </a:r>
          </a:p>
          <a:p>
            <a:pPr lvl="0"/>
            <a:r>
              <a:rPr lang="en-BE" dirty="0"/>
              <a:t>6) Luna-25 - Russia</a:t>
            </a:r>
          </a:p>
          <a:p>
            <a:pPr lvl="0"/>
            <a:r>
              <a:rPr lang="en-BE" dirty="0"/>
              <a:t>7) Ispace Hakuto-R - Japan </a:t>
            </a:r>
          </a:p>
          <a:p>
            <a:pPr lvl="0"/>
            <a:r>
              <a:rPr lang="en-BE" dirty="0"/>
              <a:t>8) Korea Pathfinder Lunar Orbiter. </a:t>
            </a:r>
            <a:r>
              <a:rPr lang="en-GB" dirty="0"/>
              <a:t>(O) - Korea</a:t>
            </a:r>
            <a:endParaRPr lang="en-BE" dirty="0"/>
          </a:p>
          <a:p>
            <a:pPr lvl="0"/>
            <a:r>
              <a:rPr lang="en-GB" dirty="0"/>
              <a:t>9) Chandrayan-3 - India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F01C9-5F14-544E-B6EB-CBE7ED691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660" y="1215337"/>
            <a:ext cx="2700301" cy="151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92075-5C41-EA49-89D1-A3F8AA30F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080" y="2523076"/>
            <a:ext cx="2789920" cy="1571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B02F1-08EC-3F45-9FF6-CDEB5A8AE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6" y="3998099"/>
            <a:ext cx="2808365" cy="149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63E7C-AAB1-A342-A472-84E1FC143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159" y="3978652"/>
            <a:ext cx="2761227" cy="1436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3AB88-A934-3045-9D1A-11D2748E4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2" y="3793441"/>
            <a:ext cx="2700301" cy="1660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33A113-487E-6D44-AD79-D27C20D7F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86" y="5153860"/>
            <a:ext cx="2502080" cy="166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14966A-AF4A-5641-AA0F-85289475F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495" y="5191390"/>
            <a:ext cx="2680989" cy="1585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EB20A-F304-0643-9C0D-1C458E9D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209" y="5256886"/>
            <a:ext cx="2182025" cy="1571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1433C-18A0-6A4A-9C55-28C26F03DB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0399" y="5445069"/>
            <a:ext cx="2178987" cy="14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0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à coins arrondis 16">
            <a:extLst>
              <a:ext uri="{FF2B5EF4-FFF2-40B4-BE49-F238E27FC236}">
                <a16:creationId xmlns:a16="http://schemas.microsoft.com/office/drawing/2014/main" id="{0B3D0165-81F8-40D9-B433-7BD8BC67288E}"/>
              </a:ext>
            </a:extLst>
          </p:cNvPr>
          <p:cNvSpPr/>
          <p:nvPr/>
        </p:nvSpPr>
        <p:spPr>
          <a:xfrm>
            <a:off x="2291" y="4149080"/>
            <a:ext cx="8964488" cy="1224136"/>
          </a:xfrm>
          <a:prstGeom prst="roundRect">
            <a:avLst>
              <a:gd name="adj" fmla="val 4695"/>
            </a:avLst>
          </a:prstGeom>
          <a:solidFill>
            <a:srgbClr val="BFBFBF">
              <a:alpha val="2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15888" lvl="1">
              <a:spcAft>
                <a:spcPts val="600"/>
              </a:spcAft>
            </a:pPr>
            <a:endParaRPr lang="en-GB" sz="2000" dirty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64088" y="2348880"/>
            <a:ext cx="3765656" cy="1224136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Optima" charset="0"/>
              <a:ea typeface="Optima" charset="0"/>
              <a:cs typeface="Optima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A catalyst </a:t>
            </a:r>
            <a:r>
              <a:rPr lang="en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stimulating a virtuous cycle o</a:t>
            </a:r>
            <a:r>
              <a:rPr lang="en-GB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f </a:t>
            </a:r>
            <a:r>
              <a:rPr lang="en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investments for the development</a:t>
            </a:r>
            <a:r>
              <a:rPr lang="en-GB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of a </a:t>
            </a:r>
            <a:r>
              <a:rPr lang="fr-FR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l</a:t>
            </a:r>
            <a:r>
              <a:rPr lang="en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unar economy</a:t>
            </a:r>
            <a:endParaRPr lang="fr-FR" sz="1600" dirty="0">
              <a:solidFill>
                <a:schemeClr val="tx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284" y="2420888"/>
            <a:ext cx="3563888" cy="1296144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A forum to advance development of the Moon Village involving Industry, government, space agencies, international organizations / NGOs, and the Public at large.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520" y="4149080"/>
            <a:ext cx="324036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800 INDIVIDUALS INVOLVED           FROM 60 COUNTRIES:</a:t>
            </a:r>
          </a:p>
          <a:p>
            <a:r>
              <a:rPr lang="en-GB" sz="1600" dirty="0">
                <a:latin typeface="Optima" panose="02000503060000020004" pitchFamily="2" charset="0"/>
              </a:rPr>
              <a:t>          - 25% women</a:t>
            </a:r>
          </a:p>
          <a:p>
            <a:r>
              <a:rPr lang="en-GB" sz="1600" dirty="0">
                <a:latin typeface="Optima" panose="02000503060000020004" pitchFamily="2" charset="0"/>
              </a:rPr>
              <a:t>          - 24% students</a:t>
            </a:r>
          </a:p>
          <a:p>
            <a:r>
              <a:rPr lang="en-GB" sz="1600" dirty="0">
                <a:latin typeface="Optima" panose="02000503060000020004" pitchFamily="2" charset="0"/>
              </a:rPr>
              <a:t>          - 38% young professionals</a:t>
            </a:r>
          </a:p>
          <a:p>
            <a:br>
              <a:rPr lang="en-GB" sz="1600" dirty="0"/>
            </a:br>
            <a:br>
              <a:rPr lang="en-GB" sz="1600" dirty="0"/>
            </a:br>
            <a:endParaRPr lang="fr-FR" sz="1600" dirty="0">
              <a:solidFill>
                <a:schemeClr val="tx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8144" y="4221088"/>
            <a:ext cx="3096344" cy="8640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&gt;23 INSTITUTIONAL MEMBERS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    FROM 17 COUNTRIES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1520" y="1126485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tima" charset="0"/>
                <a:ea typeface="Optima" charset="0"/>
                <a:cs typeface="Optima" charset="0"/>
              </a:rPr>
              <a:t>The Moon Village Association (MVA) created in June 2017, </a:t>
            </a:r>
          </a:p>
          <a:p>
            <a:pPr algn="ctr"/>
            <a:r>
              <a:rPr lang="en-GB" dirty="0">
                <a:latin typeface="Optima" charset="0"/>
                <a:ea typeface="Optima" charset="0"/>
                <a:cs typeface="Optima" charset="0"/>
              </a:rPr>
              <a:t>to foster the implementation of the Moon Village.</a:t>
            </a:r>
          </a:p>
          <a:p>
            <a:pPr algn="ctr"/>
            <a:r>
              <a:rPr lang="en-GB" dirty="0">
                <a:latin typeface="Optima" charset="0"/>
                <a:ea typeface="Optima" charset="0"/>
                <a:cs typeface="Optima" charset="0"/>
              </a:rPr>
              <a:t>MVA is Member of IAF and Observer in United Nations - COPUOS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B69DC37-04EA-4B5A-97EC-EC1B6E59DDF6}"/>
              </a:ext>
            </a:extLst>
          </p:cNvPr>
          <p:cNvSpPr txBox="1">
            <a:spLocks/>
          </p:cNvSpPr>
          <p:nvPr/>
        </p:nvSpPr>
        <p:spPr>
          <a:xfrm>
            <a:off x="107504" y="260648"/>
            <a:ext cx="8330308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059ABD"/>
                </a:solidFill>
                <a:latin typeface="Optima"/>
              </a:rPr>
              <a:t>WHAT IS THE MOON VILLAGE ASSOCIATION 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247743-1A0A-CE47-9FE6-D36DF944A035}"/>
              </a:ext>
            </a:extLst>
          </p:cNvPr>
          <p:cNvSpPr txBox="1"/>
          <p:nvPr/>
        </p:nvSpPr>
        <p:spPr>
          <a:xfrm>
            <a:off x="10601739" y="1669774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Ellipse 6"/>
          <p:cNvSpPr/>
          <p:nvPr/>
        </p:nvSpPr>
        <p:spPr>
          <a:xfrm>
            <a:off x="3347864" y="3501008"/>
            <a:ext cx="2448272" cy="244827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33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5" descr="m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08299"/>
            <a:ext cx="3960440" cy="3278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402316" cy="1152128"/>
          </a:xfrm>
        </p:spPr>
        <p:txBody>
          <a:bodyPr anchor="ctr" anchorCtr="0"/>
          <a:lstStyle/>
          <a:p>
            <a:r>
              <a:rPr lang="en-GB" sz="3200" b="1" dirty="0">
                <a:latin typeface="Optima" charset="0"/>
                <a:ea typeface="Optima" charset="0"/>
                <a:cs typeface="Optima" charset="0"/>
              </a:rPr>
              <a:t>MOON VILLAGE IMPLEMENTATION </a:t>
            </a:r>
            <a:br>
              <a:rPr lang="en-GB" sz="3200" b="1" dirty="0">
                <a:latin typeface="Optima" charset="0"/>
                <a:ea typeface="Optima" charset="0"/>
                <a:cs typeface="Optima" charset="0"/>
              </a:rPr>
            </a:br>
            <a:r>
              <a:rPr lang="en-GB" sz="3200" b="1" dirty="0">
                <a:latin typeface="Optima" charset="0"/>
                <a:ea typeface="Optima" charset="0"/>
                <a:cs typeface="Optima" charset="0"/>
              </a:rPr>
              <a:t>-Working Groups/Projects-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2051720" y="2180485"/>
            <a:ext cx="1728192" cy="168285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Architecture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Concepts</a:t>
            </a:r>
          </a:p>
          <a:p>
            <a:pPr algn="ctr"/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015778" y="3834097"/>
            <a:ext cx="1866166" cy="1785029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Lunar Commerce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And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Economics</a:t>
            </a:r>
          </a:p>
          <a:p>
            <a:pPr algn="ctr"/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691680" y="3597785"/>
            <a:ext cx="1800200" cy="163141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Coordination&amp;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Cooperation</a:t>
            </a:r>
          </a:p>
          <a:p>
            <a:pPr algn="ctr"/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27784" y="4571196"/>
            <a:ext cx="1912336" cy="168285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First Payload</a:t>
            </a:r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6213251" y="2451746"/>
            <a:ext cx="1725271" cy="151216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Outreach/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Education/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Women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 on the Moon</a:t>
            </a:r>
          </a:p>
          <a:p>
            <a:pPr algn="ctr"/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536441" y="4677910"/>
            <a:ext cx="1728192" cy="1642226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Cultural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Considerations</a:t>
            </a:r>
          </a:p>
          <a:p>
            <a:pPr algn="ctr"/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439086" y="1353526"/>
            <a:ext cx="1800200" cy="152343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Participation of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Emerging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Space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Countries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-PECS-</a:t>
            </a:r>
          </a:p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B3F974-F450-C643-AB6C-6C44742FDB6C}"/>
              </a:ext>
            </a:extLst>
          </p:cNvPr>
          <p:cNvSpPr/>
          <p:nvPr/>
        </p:nvSpPr>
        <p:spPr>
          <a:xfrm>
            <a:off x="3819230" y="20057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342D62-1236-DE44-947F-2CD71C7C22E2}"/>
              </a:ext>
            </a:extLst>
          </p:cNvPr>
          <p:cNvSpPr>
            <a:spLocks noChangeAspect="1"/>
          </p:cNvSpPr>
          <p:nvPr/>
        </p:nvSpPr>
        <p:spPr>
          <a:xfrm>
            <a:off x="5189510" y="1316211"/>
            <a:ext cx="1614526" cy="1584176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</a:schemeClr>
              </a:gs>
              <a:gs pos="25000">
                <a:schemeClr val="accent1">
                  <a:tint val="80000"/>
                  <a:shade val="100000"/>
                  <a:satMod val="150000"/>
                </a:schemeClr>
              </a:gs>
              <a:gs pos="51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Analogue</a:t>
            </a:r>
            <a:endParaRPr lang="en-US" sz="1600" b="1" dirty="0">
              <a:solidFill>
                <a:schemeClr val="tx1"/>
              </a:solidFill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434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B1C2-3FB4-AB48-99E6-403C013A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 Village 2045 Reference Concept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85C1F-7DED-6043-BB61-CB7D824D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5C9E-7532-F743-9960-9753DE948879}" type="datetime1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1CF4E-CCE0-3D46-B431-1997B7D7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Expanding Humanity to the Moon: Architectural Considerations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5FD8-69B7-B046-9AF3-86EDBCF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FD22-4390-8843-9502-0BB80D1AFBFE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D6BFD-1702-5147-A147-4B24295C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692"/>
            <a:ext cx="9144000" cy="49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5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33AC-A7DA-F349-9608-422E261C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58" y="107576"/>
            <a:ext cx="7904817" cy="801144"/>
          </a:xfrm>
        </p:spPr>
        <p:txBody>
          <a:bodyPr/>
          <a:lstStyle/>
          <a:p>
            <a:r>
              <a:rPr lang="en-US" sz="3600" dirty="0"/>
              <a:t>Payload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9AA5E-B6A7-F84B-903A-7966B276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5C9E-7532-F743-9960-9753DE948879}" type="datetime1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A89E-293A-F54D-9F90-BDBE47A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Expanding Humanity to the Moon: Architectural Considerations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2718-61B9-4B4A-A31B-E136CE15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FD22-4390-8843-9502-0BB80D1AFBFE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0A5BA-CC37-F642-8E64-BAFA878F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67" y="1052736"/>
            <a:ext cx="7659666" cy="2539458"/>
          </a:xfrm>
          <a:prstGeom prst="rect">
            <a:avLst/>
          </a:prstGeom>
        </p:spPr>
      </p:pic>
      <p:pic>
        <p:nvPicPr>
          <p:cNvPr id="8" name="image3.png">
            <a:extLst>
              <a:ext uri="{FF2B5EF4-FFF2-40B4-BE49-F238E27FC236}">
                <a16:creationId xmlns:a16="http://schemas.microsoft.com/office/drawing/2014/main" id="{5026B5C7-1B81-0F4C-95F9-EDC9BB4A70D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27624" y="1036890"/>
            <a:ext cx="7904817" cy="3400222"/>
          </a:xfrm>
          <a:prstGeom prst="rect">
            <a:avLst/>
          </a:prstGeom>
          <a:ln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7E65B74-0F14-7F44-8A55-88825689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14166" y="4590051"/>
            <a:ext cx="4988440" cy="2040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35A7CE-D0A4-5940-9F82-490DE84FAB3E}"/>
              </a:ext>
            </a:extLst>
          </p:cNvPr>
          <p:cNvSpPr txBox="1"/>
          <p:nvPr/>
        </p:nvSpPr>
        <p:spPr>
          <a:xfrm>
            <a:off x="426669" y="5145777"/>
            <a:ext cx="39480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/>
              <a:t>- The Project is involving a global </a:t>
            </a:r>
          </a:p>
          <a:p>
            <a:r>
              <a:rPr lang="en-BE" sz="1400" dirty="0"/>
              <a:t>   industrial consortium from:   </a:t>
            </a:r>
          </a:p>
          <a:p>
            <a:r>
              <a:rPr lang="en-BE" sz="1400" dirty="0"/>
              <a:t>    CH, UK, Mexico, India, UAE, Egypt</a:t>
            </a:r>
          </a:p>
          <a:p>
            <a:r>
              <a:rPr lang="en-BE" sz="1400" dirty="0"/>
              <a:t>- More countries are welcome</a:t>
            </a:r>
          </a:p>
          <a:p>
            <a:r>
              <a:rPr lang="en-BE" sz="1400" dirty="0"/>
              <a:t>- MVA is seeking for the Lunar Lander carrier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8E595C-5EEA-C943-AE83-01FE07100A3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99" y="5241049"/>
            <a:ext cx="341443" cy="230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BB56A1-9B21-EE44-9E86-C91DE5D589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08" y="5214501"/>
            <a:ext cx="341443" cy="230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C30658-002B-7545-A9E4-5BE33C7335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92" y="5251336"/>
            <a:ext cx="341443" cy="23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E64971-46E7-6E4B-A5EF-2494191B2D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10" y="4959413"/>
            <a:ext cx="341443" cy="2306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50F443-A23A-0242-99FC-2CBE5C3CED0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73" y="4822515"/>
            <a:ext cx="341443" cy="23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61B51F-4E3E-F64F-BA5C-D1EBF30FFE4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511" y="5152256"/>
            <a:ext cx="341443" cy="2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9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-468560" y="404665"/>
            <a:ext cx="9300860" cy="12961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>
              <a:buSzPct val="111111"/>
            </a:pPr>
            <a:r>
              <a:rPr lang="en" dirty="0"/>
              <a:t>                   Global Network</a:t>
            </a:r>
            <a:endParaRPr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11700" y="1493974"/>
            <a:ext cx="8520600" cy="51753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" dirty="0"/>
              <a:t>50 national coordinators and 6 regional coordinators</a:t>
            </a:r>
            <a:endParaRPr dirty="0"/>
          </a:p>
          <a:p>
            <a:r>
              <a:rPr lang="en" dirty="0"/>
              <a:t>Call for new National and Regional Coordinators Open</a:t>
            </a:r>
            <a:endParaRPr dirty="0"/>
          </a:p>
          <a:p>
            <a:pPr lvl="1"/>
            <a:r>
              <a:rPr lang="en" dirty="0"/>
              <a:t>Europe and Asia</a:t>
            </a:r>
            <a:endParaRPr dirty="0"/>
          </a:p>
          <a:p>
            <a:pPr indent="-228600">
              <a:buNone/>
            </a:pPr>
            <a:endParaRPr dirty="0"/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040" y="3212976"/>
            <a:ext cx="3996315" cy="3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 title="Ch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755" y="3228798"/>
            <a:ext cx="4164245" cy="3065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868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25959</TotalTime>
  <Words>845</Words>
  <Application>Microsoft Macintosh PowerPoint</Application>
  <PresentationFormat>On-screen Show (4:3)</PresentationFormat>
  <Paragraphs>166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News Gothic MT</vt:lpstr>
      <vt:lpstr>Optima</vt:lpstr>
      <vt:lpstr>Roboto</vt:lpstr>
      <vt:lpstr>Wingdings</vt:lpstr>
      <vt:lpstr>Wingdings 2</vt:lpstr>
      <vt:lpstr>Breeze</vt:lpstr>
      <vt:lpstr>Custom Design</vt:lpstr>
      <vt:lpstr>PowerPoint Presentation</vt:lpstr>
      <vt:lpstr>         WHAT IS THE MOON VILLAGE ? </vt:lpstr>
      <vt:lpstr>PowerPoint Presentation</vt:lpstr>
      <vt:lpstr>PowerPoint Presentation</vt:lpstr>
      <vt:lpstr>PowerPoint Presentation</vt:lpstr>
      <vt:lpstr>MOON VILLAGE IMPLEMENTATION  -Working Groups/Projects-</vt:lpstr>
      <vt:lpstr>Moon Village 2045 Reference Concept</vt:lpstr>
      <vt:lpstr>Payload Project</vt:lpstr>
      <vt:lpstr>                   Global Network</vt:lpstr>
      <vt:lpstr>          Some of the Recent Activities</vt:lpstr>
      <vt:lpstr> TOWARDS THE LUNAR GENERATION                                     WORKSHOP July 2021 Sponsors and Partners</vt:lpstr>
      <vt:lpstr>                      Overview</vt:lpstr>
      <vt:lpstr>              Discussion Groups</vt:lpstr>
      <vt:lpstr>             New MVA Project:       Towards a Moon Village Generation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Stefoudi, D.</dc:creator>
  <cp:lastModifiedBy>giuseppe.reibaldi@outlook.com</cp:lastModifiedBy>
  <cp:revision>736</cp:revision>
  <dcterms:created xsi:type="dcterms:W3CDTF">2016-09-19T10:22:14Z</dcterms:created>
  <dcterms:modified xsi:type="dcterms:W3CDTF">2022-01-20T09:00:46Z</dcterms:modified>
</cp:coreProperties>
</file>